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lWauJht5cRc8dwAcFXaChLWZ4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4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86" name="Google Shape;86;p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93" name="Google Shape;93;p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101" name="Google Shape;101;p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111" name="Google Shape;111;p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25" name="Google Shape;125;p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8" name="Google Shape;128;p1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9" name="Google Shape;129;p1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0" name="Google Shape;130;p1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1" name="Google Shape;131;p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指導老師：陳俊瑋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1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651" name="Google Shape;651;p1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658" name="Google Shape;658;p1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666" name="Google Shape;666;p1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1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676" name="Google Shape;676;p1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1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1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89" name="Google Shape;689;p1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0" name="Google Shape;690;p1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91" name="Google Shape;691;p1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92" name="Google Shape;692;p1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93" name="Google Shape;693;p1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5" name="Google Shape;695;p1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1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7" name="Google Shape;6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p1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10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作品概述－美術風格</a:t>
            </a:r>
            <a:endParaRPr/>
          </a:p>
        </p:txBody>
      </p:sp>
      <p:sp>
        <p:nvSpPr>
          <p:cNvPr id="702" name="Google Shape;702;p10"/>
          <p:cNvSpPr txBox="1"/>
          <p:nvPr/>
        </p:nvSpPr>
        <p:spPr>
          <a:xfrm>
            <a:off x="1444108" y="3732839"/>
            <a:ext cx="438653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《聖騎士之戰 -Strive-》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七龍珠FighterZ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碧藍幻想Versus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3D建模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708" name="Google Shape;708;p1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1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715" name="Google Shape;715;p1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1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723" name="Google Shape;723;p1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733" name="Google Shape;733;p1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743" name="Google Shape;743;p1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5" name="Google Shape;745;p1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1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7" name="Google Shape;747;p1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1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53" name="Google Shape;753;p1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4" name="Google Shape;754;p1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55" name="Google Shape;755;p1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56" name="Google Shape;756;p1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757" name="Google Shape;757;p1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783" name="Google Shape;783;p1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4" name="Google Shape;784;p11"/>
          <p:cNvSpPr/>
          <p:nvPr/>
        </p:nvSpPr>
        <p:spPr>
          <a:xfrm>
            <a:off x="7817739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2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790" name="Google Shape;790;p1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12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797" name="Google Shape;797;p1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12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805" name="Google Shape;805;p1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12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815" name="Google Shape;815;p1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6" name="Google Shape;826;p1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827" name="Google Shape;827;p1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28" name="Google Shape;828;p1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829" name="Google Shape;829;p12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830" name="Google Shape;830;p1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831" name="Google Shape;831;p1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3" name="Google Shape;833;p1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4" name="Google Shape;834;p1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5" name="Google Shape;8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Google Shape;838;p12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12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</a:t>
            </a:r>
            <a:endParaRPr/>
          </a:p>
        </p:txBody>
      </p:sp>
      <p:sp>
        <p:nvSpPr>
          <p:cNvPr id="840" name="Google Shape;840;p12"/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收集參考作品資料，進行回顧與分析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操作模式分析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1" name="Google Shape;841;p12"/>
          <p:cNvGrpSpPr/>
          <p:nvPr/>
        </p:nvGrpSpPr>
        <p:grpSpPr>
          <a:xfrm>
            <a:off x="6477543" y="3893264"/>
            <a:ext cx="1590394" cy="742457"/>
            <a:chOff x="6477543" y="3772797"/>
            <a:chExt cx="1590394" cy="742457"/>
          </a:xfrm>
        </p:grpSpPr>
        <p:grpSp>
          <p:nvGrpSpPr>
            <p:cNvPr id="842" name="Google Shape;842;p12"/>
            <p:cNvGrpSpPr/>
            <p:nvPr/>
          </p:nvGrpSpPr>
          <p:grpSpPr>
            <a:xfrm>
              <a:off x="6477543" y="3772797"/>
              <a:ext cx="1590394" cy="241393"/>
              <a:chOff x="6480443" y="3399336"/>
              <a:chExt cx="1185912" cy="180000"/>
            </a:xfrm>
          </p:grpSpPr>
          <p:sp>
            <p:nvSpPr>
              <p:cNvPr id="843" name="Google Shape;843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4" name="Google Shape;844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5" name="Google Shape;845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6" name="Google Shape;846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47" name="Google Shape;847;p12"/>
            <p:cNvGrpSpPr/>
            <p:nvPr/>
          </p:nvGrpSpPr>
          <p:grpSpPr>
            <a:xfrm>
              <a:off x="6477543" y="4273861"/>
              <a:ext cx="1590394" cy="241393"/>
              <a:chOff x="6480443" y="3399336"/>
              <a:chExt cx="1185912" cy="180000"/>
            </a:xfrm>
          </p:grpSpPr>
          <p:sp>
            <p:nvSpPr>
              <p:cNvPr id="848" name="Google Shape;848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9" name="Google Shape;849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0" name="Google Shape;850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1" name="Google Shape;851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grpSp>
        <p:nvGrpSpPr>
          <p:cNvPr id="852" name="Google Shape;852;p12"/>
          <p:cNvGrpSpPr/>
          <p:nvPr/>
        </p:nvGrpSpPr>
        <p:grpSpPr>
          <a:xfrm>
            <a:off x="8410776" y="3893264"/>
            <a:ext cx="1590394" cy="742457"/>
            <a:chOff x="8410776" y="3772797"/>
            <a:chExt cx="1590394" cy="742457"/>
          </a:xfrm>
        </p:grpSpPr>
        <p:grpSp>
          <p:nvGrpSpPr>
            <p:cNvPr id="853" name="Google Shape;853;p12"/>
            <p:cNvGrpSpPr/>
            <p:nvPr/>
          </p:nvGrpSpPr>
          <p:grpSpPr>
            <a:xfrm>
              <a:off x="8410776" y="3772797"/>
              <a:ext cx="1590394" cy="241393"/>
              <a:chOff x="6480443" y="3399336"/>
              <a:chExt cx="1185912" cy="180000"/>
            </a:xfrm>
          </p:grpSpPr>
          <p:sp>
            <p:nvSpPr>
              <p:cNvPr id="854" name="Google Shape;854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5" name="Google Shape;855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6" name="Google Shape;856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7" name="Google Shape;857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58" name="Google Shape;858;p12"/>
            <p:cNvGrpSpPr/>
            <p:nvPr/>
          </p:nvGrpSpPr>
          <p:grpSpPr>
            <a:xfrm>
              <a:off x="8410776" y="4273861"/>
              <a:ext cx="1590394" cy="241393"/>
              <a:chOff x="6480443" y="3399336"/>
              <a:chExt cx="1185912" cy="180000"/>
            </a:xfrm>
          </p:grpSpPr>
          <p:sp>
            <p:nvSpPr>
              <p:cNvPr id="859" name="Google Shape;859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0" name="Google Shape;860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1" name="Google Shape;861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2" name="Google Shape;862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sp>
        <p:nvSpPr>
          <p:cNvPr id="863" name="Google Shape;863;p12"/>
          <p:cNvSpPr/>
          <p:nvPr/>
        </p:nvSpPr>
        <p:spPr>
          <a:xfrm>
            <a:off x="7539930" y="3853306"/>
            <a:ext cx="271462" cy="219074"/>
          </a:xfrm>
          <a:custGeom>
            <a:rect b="b" l="l" r="r" t="t"/>
            <a:pathLst>
              <a:path extrusionOk="0" h="219074" w="271462">
                <a:moveTo>
                  <a:pt x="0" y="88105"/>
                </a:moveTo>
                <a:lnTo>
                  <a:pt x="78582" y="219074"/>
                </a:lnTo>
                <a:lnTo>
                  <a:pt x="271462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13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869" name="Google Shape;869;p1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13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876" name="Google Shape;876;p1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13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884" name="Google Shape;884;p1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13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894" name="Google Shape;894;p1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1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1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07" name="Google Shape;907;p1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08" name="Google Shape;908;p1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09" name="Google Shape;909;p13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10" name="Google Shape;910;p1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11" name="Google Shape;911;p1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3" name="Google Shape;913;p1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4" name="Google Shape;914;p1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5" name="Google Shape;9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8" name="Google Shape;918;p13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9" name="Google Shape;919;p13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20" name="Google Shape;920;p13"/>
          <p:cNvSpPr txBox="1"/>
          <p:nvPr/>
        </p:nvSpPr>
        <p:spPr>
          <a:xfrm>
            <a:off x="1444107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面對敵人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注重反擊與連招記憶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1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926" name="Google Shape;926;p1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1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933" name="Google Shape;933;p1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1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941" name="Google Shape;941;p1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1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951" name="Google Shape;951;p1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1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4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1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64" name="Google Shape;964;p1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65" name="Google Shape;965;p1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66" name="Google Shape;966;p1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67" name="Google Shape;967;p1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68" name="Google Shape;968;p1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" name="Google Shape;970;p1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1" name="Google Shape;971;p1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2" name="Google Shape;9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5" name="Google Shape;975;p1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6" name="Google Shape;976;p14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77" name="Google Shape;977;p14"/>
          <p:cNvSpPr txBox="1"/>
          <p:nvPr/>
        </p:nvSpPr>
        <p:spPr>
          <a:xfrm>
            <a:off x="6423741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攻擊累計傷害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擊出場外終結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注重迴避與空間移動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15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983" name="Google Shape;983;p1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15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990" name="Google Shape;990;p1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15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998" name="Google Shape;998;p1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15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008" name="Google Shape;1008;p1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7" name="Google Shape;1017;p1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9" name="Google Shape;1019;p1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20" name="Google Shape;1020;p1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21" name="Google Shape;1021;p1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22" name="Google Shape;1022;p15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23" name="Google Shape;1023;p1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24" name="Google Shape;1024;p1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6" name="Google Shape;1026;p1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7" name="Google Shape;1027;p1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8" name="Google Shape;10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5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2" name="Google Shape;1032;p15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33" name="Google Shape;1033;p15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p15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p15"/>
          <p:cNvSpPr txBox="1"/>
          <p:nvPr/>
        </p:nvSpPr>
        <p:spPr>
          <a:xfrm>
            <a:off x="3932651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1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041" name="Google Shape;1041;p1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1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048" name="Google Shape;1048;p1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1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056" name="Google Shape;1056;p1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1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066" name="Google Shape;1066;p1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1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7" name="Google Shape;1077;p1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78" name="Google Shape;1078;p1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79" name="Google Shape;1079;p1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80" name="Google Shape;1080;p1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81" name="Google Shape;1081;p1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82" name="Google Shape;1082;p1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4" name="Google Shape;1084;p1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5" name="Google Shape;1085;p1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6" name="Google Shape;10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1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0" name="Google Shape;1090;p16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91" name="Google Shape;1091;p16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2" name="Google Shape;1092;p16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p16"/>
          <p:cNvSpPr txBox="1"/>
          <p:nvPr/>
        </p:nvSpPr>
        <p:spPr>
          <a:xfrm>
            <a:off x="2901630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4" name="Google Shape;1094;p16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操作對新玩家來說較易入門，但對老玩家來說較不直覺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主動防禦更需要集中在防守的部分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5" name="Google Shape;1095;p16"/>
          <p:cNvSpPr txBox="1"/>
          <p:nvPr/>
        </p:nvSpPr>
        <p:spPr>
          <a:xfrm>
            <a:off x="6096000" y="4709973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降低對戰節奏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減少招式記憶需求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技術聚焦在試探與反擊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7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101" name="Google Shape;1101;p1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17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108" name="Google Shape;1108;p1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17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116" name="Google Shape;1116;p1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17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126" name="Google Shape;1126;p1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1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6" name="Google Shape;1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2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39" name="Google Shape;1139;p1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40" name="Google Shape;1140;p1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41" name="Google Shape;1141;p17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42" name="Google Shape;1142;p1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143" name="Google Shape;1143;p1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45" name="Google Shape;1145;p1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6" name="Google Shape;1146;p1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7" name="Google Shape;1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0" name="Google Shape;1150;p17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1" name="Google Shape;1151;p17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152" name="Google Shape;1152;p17"/>
          <p:cNvSpPr txBox="1"/>
          <p:nvPr/>
        </p:nvSpPr>
        <p:spPr>
          <a:xfrm>
            <a:off x="1444107" y="3732839"/>
            <a:ext cx="438653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《蒼翼默示錄 Cross Tag Battle》</a:t>
            </a:r>
            <a:endParaRPr b="1" i="0" sz="18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使用動畫播放必殺技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8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158" name="Google Shape;1158;p1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18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165" name="Google Shape;1165;p1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18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173" name="Google Shape;1173;p1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18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183" name="Google Shape;1183;p1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1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3" name="Google Shape;1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5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5" name="Google Shape;1195;p1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96" name="Google Shape;1196;p1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97" name="Google Shape;1197;p1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98" name="Google Shape;1198;p18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99" name="Google Shape;1199;p1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00" name="Google Shape;1200;p1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02" name="Google Shape;1202;p1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3" name="Google Shape;1203;p1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04" name="Google Shape;1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7" name="Google Shape;1207;p18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8" name="Google Shape;1208;p18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09" name="Google Shape;1209;p18"/>
          <p:cNvSpPr txBox="1"/>
          <p:nvPr/>
        </p:nvSpPr>
        <p:spPr>
          <a:xfrm>
            <a:off x="6423741" y="3732839"/>
            <a:ext cx="438653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《鐵拳7》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寫實風格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1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215" name="Google Shape;1215;p1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1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222" name="Google Shape;1222;p1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1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230" name="Google Shape;1230;p1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1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240" name="Google Shape;1240;p1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1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1" name="Google Shape;1251;p1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52" name="Google Shape;1252;p1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53" name="Google Shape;1253;p1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254" name="Google Shape;1254;p1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255" name="Google Shape;1255;p1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56" name="Google Shape;1256;p1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8" name="Google Shape;1258;p1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9" name="Google Shape;1259;p1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0" name="Google Shape;1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3" name="Google Shape;1263;p1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4" name="Google Shape;1264;p19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65" name="Google Shape;1265;p19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19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19"/>
          <p:cNvSpPr txBox="1"/>
          <p:nvPr/>
        </p:nvSpPr>
        <p:spPr>
          <a:xfrm>
            <a:off x="3932651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42" name="Google Shape;142;p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49" name="Google Shape;149;p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7" name="Google Shape;157;p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67" name="Google Shape;167;p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7" name="Google Shape;177;p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" name="Google Shape;179;p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7" name="Google Shape;187;p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8" name="Google Shape;188;p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" name="Google Shape;189;p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0" name="Google Shape;190;p2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91" name="Google Shape;191;p2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7" name="Google Shape;217;p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9483" y="2627087"/>
            <a:ext cx="5688402" cy="113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1975576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2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273" name="Google Shape;1273;p2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2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280" name="Google Shape;1280;p2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2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288" name="Google Shape;1288;p2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2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298" name="Google Shape;1298;p2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7" name="Google Shape;1307;p2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9" name="Google Shape;1309;p2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10" name="Google Shape;1310;p2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11" name="Google Shape;1311;p2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12" name="Google Shape;1312;p2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13" name="Google Shape;1313;p2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14" name="Google Shape;1314;p2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16" name="Google Shape;1316;p2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7" name="Google Shape;1317;p2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18" name="Google Shape;1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2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1" name="Google Shape;1321;p2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2" name="Google Shape;1322;p20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323" name="Google Shape;1323;p20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4" name="Google Shape;1324;p20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5" name="Google Shape;1325;p20"/>
          <p:cNvSpPr txBox="1"/>
          <p:nvPr/>
        </p:nvSpPr>
        <p:spPr>
          <a:xfrm>
            <a:off x="2901630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6" name="Google Shape;1326;p20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3D較2D大幅減少製作時間成本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賽璐璐風格其同時符合市場需求及團隊技術門檻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7" name="Google Shape;1327;p20"/>
          <p:cNvSpPr txBox="1"/>
          <p:nvPr/>
        </p:nvSpPr>
        <p:spPr>
          <a:xfrm>
            <a:off x="6096000" y="4709973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角色與場景分開渲染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2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333" name="Google Shape;1333;p2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2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340" name="Google Shape;1340;p2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2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348" name="Google Shape;1348;p2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2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358" name="Google Shape;1358;p2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68" name="Google Shape;1368;p2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0" name="Google Shape;1370;p2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1" name="Google Shape;1371;p2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2" name="Google Shape;1372;p2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7" name="Google Shape;1377;p2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78" name="Google Shape;1378;p2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79" name="Google Shape;1379;p2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80" name="Google Shape;1380;p2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81" name="Google Shape;1381;p2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382" name="Google Shape;1382;p2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408" name="Google Shape;1408;p2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9" name="Google Shape;1409;p21"/>
          <p:cNvSpPr/>
          <p:nvPr/>
        </p:nvSpPr>
        <p:spPr>
          <a:xfrm>
            <a:off x="197557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2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415" name="Google Shape;1415;p2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22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22" name="Google Shape;1422;p2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22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30" name="Google Shape;1430;p2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9" name="Google Shape;1439;p22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40" name="Google Shape;1440;p2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22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50" name="Google Shape;1450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52" name="Google Shape;1452;p22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3" name="Google Shape;1453;p22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4" name="Google Shape;1454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5" name="Google Shape;14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2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8" name="Google Shape;1458;p22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59" name="Google Shape;1459;p22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60" name="Google Shape;1460;p22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61" name="Google Shape;1461;p22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62" name="Google Shape;1462;p22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3" name="Google Shape;1463;p22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22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65" name="Google Shape;1465;p22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意外發現的能源使人類的科技得到了突飛猛進的發展</a:t>
            </a:r>
            <a:endParaRPr/>
          </a:p>
        </p:txBody>
      </p:sp>
      <p:sp>
        <p:nvSpPr>
          <p:cNvPr id="1466" name="Google Shape;1466;p22"/>
          <p:cNvSpPr txBox="1"/>
          <p:nvPr/>
        </p:nvSpPr>
        <p:spPr>
          <a:xfrm>
            <a:off x="2560922" y="1713014"/>
            <a:ext cx="6504007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因能源過度開發瀕臨耗盡的危機．．．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積極尋找新能源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意外挖掘到跟地球歷史發展有矛盾的古老遺跡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遺跡中含有不穩定的</a:t>
            </a: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結晶</a:t>
            </a:r>
            <a:endParaRPr sz="2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除了點燃能產生巨大的能量之外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也常因為觸發一些無法預測的因素而產生意外……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人類稱其為</a:t>
            </a:r>
            <a:r>
              <a:rPr b="1" lang="zh-TW" sz="3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「燃晶」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23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72" name="Google Shape;1472;p2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4" name="Google Shape;1474;p23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5" name="Google Shape;1475;p23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6" name="Google Shape;1476;p2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7" name="Google Shape;1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3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0" name="Google Shape;1480;p23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81" name="Google Shape;1481;p23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82" name="Google Shape;1482;p23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83" name="Google Shape;1483;p23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84" name="Google Shape;1484;p23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5" name="Google Shape;1485;p23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23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87" name="Google Shape;1487;p23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燃晶…？</a:t>
            </a:r>
            <a:endParaRPr/>
          </a:p>
        </p:txBody>
      </p:sp>
      <p:sp>
        <p:nvSpPr>
          <p:cNvPr id="1488" name="Google Shape;1488;p23"/>
          <p:cNvSpPr txBox="1"/>
          <p:nvPr/>
        </p:nvSpPr>
        <p:spPr>
          <a:xfrm>
            <a:off x="2560922" y="1713014"/>
            <a:ext cx="650400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是一種危險又強大的能源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作為武器，肯定是最強的火藥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但除了點燃似乎有其他因素能控制著能量？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情緒？… 念力？... 慾望？…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人類投入了大量人力長期並小心地研究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燃晶產生的能量讓同樣使用該能源的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外星高等生物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注意到地球的變化……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24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94" name="Google Shape;1494;p2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96" name="Google Shape;1496;p24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7" name="Google Shape;1497;p24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8" name="Google Shape;1498;p2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9" name="Google Shape;14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4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2" name="Google Shape;1502;p24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03" name="Google Shape;1503;p24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04" name="Google Shape;1504;p24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05" name="Google Shape;1505;p24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06" name="Google Shape;1506;p24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7" name="Google Shape;1507;p24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4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09" name="Google Shape;1509;p24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endParaRPr/>
          </a:p>
        </p:txBody>
      </p:sp>
      <p:sp>
        <p:nvSpPr>
          <p:cNvPr id="1510" name="Google Shape;1510;p24"/>
          <p:cNvSpPr txBox="1"/>
          <p:nvPr/>
        </p:nvSpPr>
        <p:spPr>
          <a:xfrm>
            <a:off x="2560922" y="1713014"/>
            <a:ext cx="650400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他們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認為如果人類掌握了燃晶的用法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加上人類的生性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一定會造成自己種族的威脅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大舉入侵地球．．．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自稱神、聲稱這應是他們掌控的能源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憑藉著對燃晶的了解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這些外星生物很快殲滅了人類文明並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開創新的時代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25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516" name="Google Shape;1516;p2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25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523" name="Google Shape;1523;p2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25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531" name="Google Shape;1531;p2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25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541" name="Google Shape;1541;p2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25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551" name="Google Shape;1551;p2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3" name="Google Shape;1553;p25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4" name="Google Shape;1554;p25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5" name="Google Shape;1555;p2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6" name="Google Shape;15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25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9" name="Google Shape;1559;p25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60" name="Google Shape;1560;p25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61" name="Google Shape;1561;p25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62" name="Google Shape;1562;p25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63" name="Google Shape;1563;p25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4" name="Google Shape;1564;p25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25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66" name="Google Shape;1566;p25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重建後的時代，直至今日…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2560922" y="1713014"/>
            <a:ext cx="650400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倖存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的人類不得不服從外星生物才能生存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在外星文明長久的統治下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大部分的人類已將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外星生物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直至今日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「神」已不再像從前極端地統治地球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允許人類建立組織、放寬燃晶使用規範、開設專門學習燃晶銃術的學校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不過此舉放寬行為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不知是出自於對當今人類的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還是在盤算著什麼？…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26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573" name="Google Shape;1573;p2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26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580" name="Google Shape;1580;p2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7" name="Google Shape;1587;p26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88" name="Google Shape;1588;p2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7" name="Google Shape;1597;p26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598" name="Google Shape;1598;p2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7" name="Google Shape;1607;p26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608" name="Google Shape;1608;p2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0" name="Google Shape;1610;p26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1" name="Google Shape;1611;p26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2" name="Google Shape;1612;p2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3" name="Google Shape;16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6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6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7" name="Google Shape;1617;p26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18" name="Google Shape;1618;p26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619" name="Google Shape;1619;p26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620" name="Google Shape;1620;p26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621" name="Google Shape;1621;p26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622" name="Google Shape;1622;p26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6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6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6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6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6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6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6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6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6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6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6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6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6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648" name="Google Shape;1648;p26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9" name="Google Shape;1649;p26"/>
          <p:cNvSpPr/>
          <p:nvPr/>
        </p:nvSpPr>
        <p:spPr>
          <a:xfrm>
            <a:off x="488956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27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655" name="Google Shape;1655;p2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27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662" name="Google Shape;1662;p2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27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670" name="Google Shape;1670;p2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7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680" name="Google Shape;1680;p2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9" name="Google Shape;1689;p27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690" name="Google Shape;1690;p2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2" name="Google Shape;1692;p27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3" name="Google Shape;1693;p27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4" name="Google Shape;1694;p2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27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8" name="Google Shape;1698;p27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99" name="Google Shape;1699;p27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00" name="Google Shape;1700;p27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01" name="Google Shape;1701;p27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702" name="Google Shape;1702;p27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3" name="Google Shape;1703;p2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27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故事大綱</a:t>
            </a:r>
            <a:endParaRPr/>
          </a:p>
        </p:txBody>
      </p:sp>
      <p:sp>
        <p:nvSpPr>
          <p:cNvPr id="1705" name="Google Shape;1705;p27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來自不同組織、流派，甚至不同時代的「八位」主角</a:t>
            </a:r>
            <a:endParaRPr/>
          </a:p>
        </p:txBody>
      </p:sp>
      <p:sp>
        <p:nvSpPr>
          <p:cNvPr id="1706" name="Google Shape;1706;p27"/>
          <p:cNvSpPr txBox="1"/>
          <p:nvPr/>
        </p:nvSpPr>
        <p:spPr>
          <a:xfrm>
            <a:off x="2560922" y="1713014"/>
            <a:ext cx="6504007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發生在新制度之後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因為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反抗派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的成立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使長久奉侍「神」的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受到不少衝擊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崇尚派與反抗派的主要人物率先激起火花</a:t>
            </a:r>
            <a:endParaRPr b="1"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人類首次使用燃晶能源對抗的局面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引起了各地不同組織人物的高度關注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八名角色，不同的燃晶技術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致命扳機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扣下的同時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－開啟新章－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2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712" name="Google Shape;1712;p2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2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719" name="Google Shape;1719;p2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2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727" name="Google Shape;1727;p2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6" name="Google Shape;1736;p2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737" name="Google Shape;1737;p2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6" name="Google Shape;1746;p2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47" name="Google Shape;1747;p2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49" name="Google Shape;1749;p2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0" name="Google Shape;1750;p2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1" name="Google Shape;1751;p2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2" name="Google Shape;17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2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6" name="Google Shape;1756;p2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757" name="Google Shape;1757;p2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58" name="Google Shape;1758;p2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760" name="Google Shape;1760;p28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761" name="Google Shape;1761;p28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8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8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3" name="Google Shape;1773;p28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8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28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28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3" name="Google Shape;1783;p28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787" name="Google Shape;1787;p2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8" name="Google Shape;1788;p28"/>
          <p:cNvSpPr/>
          <p:nvPr/>
        </p:nvSpPr>
        <p:spPr>
          <a:xfrm>
            <a:off x="7810999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2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794" name="Google Shape;1794;p2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2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801" name="Google Shape;1801;p2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2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809" name="Google Shape;1809;p2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2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819" name="Google Shape;1819;p2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2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2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31" name="Google Shape;1831;p2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32" name="Google Shape;1832;p2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33" name="Google Shape;1833;p2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34" name="Google Shape;1834;p2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2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2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2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9" name="Google Shape;18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2" name="Google Shape;1842;p2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3" name="Google Shape;1843;p29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844" name="Google Shape;1844;p29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對以下代表遊戲特色的系統進行說明</a:t>
            </a:r>
            <a:endParaRPr b="0" i="0" sz="14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/>
          </a:p>
        </p:txBody>
      </p:sp>
      <p:cxnSp>
        <p:nvCxnSpPr>
          <p:cNvPr id="1845" name="Google Shape;1845;p29"/>
          <p:cNvCxnSpPr>
            <a:endCxn id="1846" idx="1"/>
          </p:cNvCxnSpPr>
          <p:nvPr/>
        </p:nvCxnSpPr>
        <p:spPr>
          <a:xfrm>
            <a:off x="6657975" y="4571687"/>
            <a:ext cx="1665000" cy="12600"/>
          </a:xfrm>
          <a:prstGeom prst="bentConnector4">
            <a:avLst>
              <a:gd fmla="val 44984" name="adj1"/>
              <a:gd fmla="val 3425460" name="adj2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7" name="Google Shape;1847;p29"/>
          <p:cNvCxnSpPr/>
          <p:nvPr/>
        </p:nvCxnSpPr>
        <p:spPr>
          <a:xfrm rot="-5400000">
            <a:off x="7704023" y="4986855"/>
            <a:ext cx="1021200" cy="521100"/>
          </a:xfrm>
          <a:prstGeom prst="bentConnector3">
            <a:avLst>
              <a:gd fmla="val 50001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8" name="Google Shape;1848;p29"/>
          <p:cNvCxnSpPr/>
          <p:nvPr/>
        </p:nvCxnSpPr>
        <p:spPr>
          <a:xfrm flipH="1" rot="10800000">
            <a:off x="8727541" y="4490597"/>
            <a:ext cx="722100" cy="686700"/>
          </a:xfrm>
          <a:prstGeom prst="bentConnector3">
            <a:avLst>
              <a:gd fmla="val 49998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849" name="Google Shape;1849;p29"/>
          <p:cNvSpPr/>
          <p:nvPr/>
        </p:nvSpPr>
        <p:spPr>
          <a:xfrm>
            <a:off x="7183263" y="3466130"/>
            <a:ext cx="1409705" cy="1409705"/>
          </a:xfrm>
          <a:custGeom>
            <a:rect b="b" l="l" r="r" t="t"/>
            <a:pathLst>
              <a:path extrusionOk="0" h="120000" w="120000">
                <a:moveTo>
                  <a:pt x="87522" y="31641"/>
                </a:moveTo>
                <a:lnTo>
                  <a:pt x="106245" y="23106"/>
                </a:lnTo>
                <a:lnTo>
                  <a:pt x="115074" y="38398"/>
                </a:lnTo>
                <a:lnTo>
                  <a:pt x="98321" y="50344"/>
                </a:lnTo>
                <a:cubicBezTo>
                  <a:pt x="99918" y="56682"/>
                  <a:pt x="99918" y="63318"/>
                  <a:pt x="98321" y="69656"/>
                </a:cubicBezTo>
                <a:lnTo>
                  <a:pt x="115074" y="81602"/>
                </a:lnTo>
                <a:lnTo>
                  <a:pt x="106245" y="96894"/>
                </a:lnTo>
                <a:lnTo>
                  <a:pt x="87522" y="88359"/>
                </a:lnTo>
                <a:cubicBezTo>
                  <a:pt x="82832" y="92911"/>
                  <a:pt x="77086" y="96229"/>
                  <a:pt x="70798" y="98015"/>
                </a:cubicBezTo>
                <a:lnTo>
                  <a:pt x="68829" y="118496"/>
                </a:lnTo>
                <a:lnTo>
                  <a:pt x="51171" y="118496"/>
                </a:lnTo>
                <a:lnTo>
                  <a:pt x="49202" y="98015"/>
                </a:lnTo>
                <a:lnTo>
                  <a:pt x="49202" y="98015"/>
                </a:lnTo>
                <a:cubicBezTo>
                  <a:pt x="42914" y="96229"/>
                  <a:pt x="37168" y="92911"/>
                  <a:pt x="32478" y="88359"/>
                </a:cubicBezTo>
                <a:lnTo>
                  <a:pt x="13755" y="96894"/>
                </a:lnTo>
                <a:lnTo>
                  <a:pt x="4926" y="81602"/>
                </a:lnTo>
                <a:lnTo>
                  <a:pt x="21679" y="69656"/>
                </a:lnTo>
                <a:cubicBezTo>
                  <a:pt x="20082" y="63318"/>
                  <a:pt x="20082" y="56682"/>
                  <a:pt x="21679" y="50344"/>
                </a:cubicBezTo>
                <a:lnTo>
                  <a:pt x="4926" y="38398"/>
                </a:lnTo>
                <a:lnTo>
                  <a:pt x="13755" y="23106"/>
                </a:lnTo>
                <a:lnTo>
                  <a:pt x="32478" y="31641"/>
                </a:lnTo>
                <a:lnTo>
                  <a:pt x="32478" y="31641"/>
                </a:lnTo>
                <a:cubicBezTo>
                  <a:pt x="37168" y="27089"/>
                  <a:pt x="42914" y="23771"/>
                  <a:pt x="49202" y="21985"/>
                </a:cubicBezTo>
                <a:lnTo>
                  <a:pt x="51171" y="1504"/>
                </a:lnTo>
                <a:lnTo>
                  <a:pt x="68829" y="1504"/>
                </a:lnTo>
                <a:lnTo>
                  <a:pt x="70798" y="21985"/>
                </a:lnTo>
                <a:cubicBezTo>
                  <a:pt x="77086" y="23771"/>
                  <a:pt x="82832" y="27089"/>
                  <a:pt x="87522" y="316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29"/>
          <p:cNvSpPr/>
          <p:nvPr/>
        </p:nvSpPr>
        <p:spPr>
          <a:xfrm>
            <a:off x="8389478" y="3262962"/>
            <a:ext cx="1060138" cy="1097524"/>
          </a:xfrm>
          <a:custGeom>
            <a:rect b="b" l="l" r="r" t="t"/>
            <a:pathLst>
              <a:path extrusionOk="0" h="120000" w="120000">
                <a:moveTo>
                  <a:pt x="87522" y="31141"/>
                </a:moveTo>
                <a:lnTo>
                  <a:pt x="106430" y="23301"/>
                </a:lnTo>
                <a:lnTo>
                  <a:pt x="115336" y="38998"/>
                </a:lnTo>
                <a:lnTo>
                  <a:pt x="98321" y="50174"/>
                </a:lnTo>
                <a:lnTo>
                  <a:pt x="98321" y="50174"/>
                </a:lnTo>
                <a:cubicBezTo>
                  <a:pt x="99918" y="56624"/>
                  <a:pt x="99918" y="63376"/>
                  <a:pt x="98321" y="69826"/>
                </a:cubicBezTo>
                <a:lnTo>
                  <a:pt x="115336" y="81002"/>
                </a:lnTo>
                <a:lnTo>
                  <a:pt x="106430" y="96699"/>
                </a:lnTo>
                <a:lnTo>
                  <a:pt x="87522" y="88859"/>
                </a:lnTo>
                <a:lnTo>
                  <a:pt x="87522" y="88859"/>
                </a:lnTo>
                <a:cubicBezTo>
                  <a:pt x="82832" y="93492"/>
                  <a:pt x="77086" y="96868"/>
                  <a:pt x="70798" y="98686"/>
                </a:cubicBezTo>
                <a:lnTo>
                  <a:pt x="68829" y="118470"/>
                </a:lnTo>
                <a:lnTo>
                  <a:pt x="51171" y="118470"/>
                </a:lnTo>
                <a:lnTo>
                  <a:pt x="49202" y="98686"/>
                </a:lnTo>
                <a:lnTo>
                  <a:pt x="49202" y="98686"/>
                </a:lnTo>
                <a:cubicBezTo>
                  <a:pt x="42914" y="96868"/>
                  <a:pt x="37168" y="93492"/>
                  <a:pt x="32478" y="88859"/>
                </a:cubicBezTo>
                <a:lnTo>
                  <a:pt x="13570" y="96699"/>
                </a:lnTo>
                <a:lnTo>
                  <a:pt x="4664" y="81002"/>
                </a:lnTo>
                <a:lnTo>
                  <a:pt x="21679" y="69826"/>
                </a:lnTo>
                <a:cubicBezTo>
                  <a:pt x="20082" y="63376"/>
                  <a:pt x="20082" y="56624"/>
                  <a:pt x="21679" y="50174"/>
                </a:cubicBezTo>
                <a:lnTo>
                  <a:pt x="4664" y="38998"/>
                </a:lnTo>
                <a:lnTo>
                  <a:pt x="13570" y="23301"/>
                </a:lnTo>
                <a:lnTo>
                  <a:pt x="32478" y="31141"/>
                </a:lnTo>
                <a:lnTo>
                  <a:pt x="32478" y="31141"/>
                </a:lnTo>
                <a:cubicBezTo>
                  <a:pt x="37168" y="26508"/>
                  <a:pt x="42914" y="23132"/>
                  <a:pt x="49202" y="21314"/>
                </a:cubicBezTo>
                <a:lnTo>
                  <a:pt x="51171" y="1530"/>
                </a:lnTo>
                <a:lnTo>
                  <a:pt x="68829" y="1530"/>
                </a:lnTo>
                <a:lnTo>
                  <a:pt x="70798" y="21314"/>
                </a:lnTo>
                <a:lnTo>
                  <a:pt x="70798" y="21314"/>
                </a:lnTo>
                <a:cubicBezTo>
                  <a:pt x="77086" y="23132"/>
                  <a:pt x="82832" y="26508"/>
                  <a:pt x="87522" y="311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29"/>
          <p:cNvSpPr/>
          <p:nvPr/>
        </p:nvSpPr>
        <p:spPr>
          <a:xfrm>
            <a:off x="7954073" y="4203776"/>
            <a:ext cx="1248952" cy="1159809"/>
          </a:xfrm>
          <a:prstGeom prst="hear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9"/>
          <p:cNvSpPr/>
          <p:nvPr/>
        </p:nvSpPr>
        <p:spPr>
          <a:xfrm rot="-3294278">
            <a:off x="7641614" y="3768604"/>
            <a:ext cx="1870286" cy="1924402"/>
          </a:xfrm>
          <a:custGeom>
            <a:rect b="b" l="l" r="r" t="t"/>
            <a:pathLst>
              <a:path extrusionOk="0" h="24707" w="25960">
                <a:moveTo>
                  <a:pt x="0" y="0"/>
                </a:moveTo>
                <a:lnTo>
                  <a:pt x="12761" y="8512"/>
                </a:lnTo>
                <a:lnTo>
                  <a:pt x="10944" y="10016"/>
                </a:lnTo>
                <a:lnTo>
                  <a:pt x="17723" y="14872"/>
                </a:lnTo>
                <a:lnTo>
                  <a:pt x="16096" y="16422"/>
                </a:lnTo>
                <a:lnTo>
                  <a:pt x="25960" y="24707"/>
                </a:lnTo>
                <a:lnTo>
                  <a:pt x="13670" y="16288"/>
                </a:lnTo>
                <a:lnTo>
                  <a:pt x="14703" y="15002"/>
                </a:lnTo>
                <a:lnTo>
                  <a:pt x="8391" y="10121"/>
                </a:lnTo>
                <a:lnTo>
                  <a:pt x="10214" y="8432"/>
                </a:lnTo>
                <a:lnTo>
                  <a:pt x="0" y="0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25" name="Google Shape;225;p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32" name="Google Shape;232;p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3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40" name="Google Shape;240;p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50" name="Google Shape;250;p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3" name="Google Shape;263;p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4" name="Google Shape;264;p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5" name="Google Shape;265;p3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6" name="Google Shape;266;p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7" name="Google Shape;267;p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9" name="Google Shape;269;p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3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276" name="Google Shape;276;p3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台灣開發格鬥遊戲工作室非常少，原因包含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製作成本高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遊戲類型的年代趨勢不同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國內電競產業鮮有格鬥遊戲項目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街機廳很少進駐格鬥遊戲機台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857" name="Google Shape;1857;p3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864" name="Google Shape;1864;p3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872" name="Google Shape;1872;p3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1" name="Google Shape;1881;p3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882" name="Google Shape;1882;p3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1" name="Google Shape;1891;p3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94" name="Google Shape;1894;p3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95" name="Google Shape;1895;p3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6" name="Google Shape;1896;p3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97" name="Google Shape;1897;p3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98" name="Google Shape;1898;p3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0" name="Google Shape;1900;p3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1" name="Google Shape;1901;p3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2" name="Google Shape;19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5" name="Google Shape;1905;p3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6" name="Google Shape;1906;p30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07" name="Google Shape;1907;p30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類似於彈藥能量條的概念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受到攻擊收集能量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配合銃技或技能消耗</a:t>
            </a:r>
            <a:endParaRPr/>
          </a:p>
        </p:txBody>
      </p:sp>
      <p:sp>
        <p:nvSpPr>
          <p:cNvPr id="1908" name="Google Shape;1908;p30"/>
          <p:cNvSpPr/>
          <p:nvPr/>
        </p:nvSpPr>
        <p:spPr>
          <a:xfrm rot="5400000">
            <a:off x="7161977" y="3898187"/>
            <a:ext cx="1780022" cy="947375"/>
          </a:xfrm>
          <a:prstGeom prst="snip2SameRect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30"/>
          <p:cNvSpPr/>
          <p:nvPr/>
        </p:nvSpPr>
        <p:spPr>
          <a:xfrm rot="-986591">
            <a:off x="6404082" y="4545129"/>
            <a:ext cx="1883428" cy="299391"/>
          </a:xfrm>
          <a:custGeom>
            <a:rect b="b" l="l" r="r" t="t"/>
            <a:pathLst>
              <a:path extrusionOk="0" h="299391" w="1883428">
                <a:moveTo>
                  <a:pt x="1883428" y="299391"/>
                </a:moveTo>
                <a:cubicBezTo>
                  <a:pt x="1134842" y="299391"/>
                  <a:pt x="174699" y="215391"/>
                  <a:pt x="30176" y="165493"/>
                </a:cubicBezTo>
                <a:cubicBezTo>
                  <a:pt x="-114347" y="115595"/>
                  <a:pt x="267706" y="0"/>
                  <a:pt x="1016292" y="0"/>
                </a:cubicBezTo>
                <a:cubicBezTo>
                  <a:pt x="-407637" y="51942"/>
                  <a:pt x="459499" y="247448"/>
                  <a:pt x="1883428" y="299390"/>
                </a:cubicBezTo>
                <a:lnTo>
                  <a:pt x="1883428" y="299391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30"/>
          <p:cNvSpPr/>
          <p:nvPr/>
        </p:nvSpPr>
        <p:spPr>
          <a:xfrm rot="10072855">
            <a:off x="8647085" y="4140646"/>
            <a:ext cx="968158" cy="230719"/>
          </a:xfrm>
          <a:prstGeom prst="moon">
            <a:avLst>
              <a:gd fmla="val 24989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30"/>
          <p:cNvSpPr/>
          <p:nvPr/>
        </p:nvSpPr>
        <p:spPr>
          <a:xfrm>
            <a:off x="6934954" y="4007734"/>
            <a:ext cx="493703" cy="55204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30"/>
          <p:cNvSpPr/>
          <p:nvPr/>
        </p:nvSpPr>
        <p:spPr>
          <a:xfrm>
            <a:off x="8423581" y="4413629"/>
            <a:ext cx="878534" cy="98235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1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918" name="Google Shape;1918;p3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31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925" name="Google Shape;1925;p3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31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933" name="Google Shape;1933;p3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2" name="Google Shape;1942;p31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943" name="Google Shape;1943;p3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2" name="Google Shape;1952;p3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3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955" name="Google Shape;1955;p3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956" name="Google Shape;1956;p3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957" name="Google Shape;1957;p31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58" name="Google Shape;1958;p3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959" name="Google Shape;1959;p3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1" name="Google Shape;1961;p3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2" name="Google Shape;1962;p3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63" name="Google Shape;19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3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6" name="Google Shape;1966;p31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7" name="Google Shape;1967;p31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68" name="Google Shape;1968;p31"/>
          <p:cNvSpPr txBox="1"/>
          <p:nvPr/>
        </p:nvSpPr>
        <p:spPr>
          <a:xfrm>
            <a:off x="1444108" y="3732839"/>
            <a:ext cx="438593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對消極防禦採取的懲罰機制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防禦與跑步以外不斷回復的能量條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防禦攻擊或迴避招式會消耗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耗盡時僵硬時間變長且無法迴避</a:t>
            </a:r>
            <a:endParaRPr/>
          </a:p>
        </p:txBody>
      </p:sp>
      <p:sp>
        <p:nvSpPr>
          <p:cNvPr id="1969" name="Google Shape;1969;p31"/>
          <p:cNvSpPr/>
          <p:nvPr/>
        </p:nvSpPr>
        <p:spPr>
          <a:xfrm>
            <a:off x="6876910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1"/>
          <p:cNvSpPr/>
          <p:nvPr/>
        </p:nvSpPr>
        <p:spPr>
          <a:xfrm>
            <a:off x="6879611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32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976" name="Google Shape;1976;p3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2" name="Google Shape;1982;p32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983" name="Google Shape;1983;p3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0" name="Google Shape;1990;p32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991" name="Google Shape;1991;p3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32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001" name="Google Shape;2001;p3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0" name="Google Shape;2010;p3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1" name="Google Shape;20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82507"/>
            <a:ext cx="4965988" cy="278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3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3" name="Google Shape;2013;p3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14" name="Google Shape;2014;p3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15" name="Google Shape;2015;p3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16" name="Google Shape;2016;p32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17" name="Google Shape;2017;p3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018" name="Google Shape;2018;p3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20" name="Google Shape;2020;p3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1" name="Google Shape;2021;p3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22" name="Google Shape;20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3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5" name="Google Shape;2025;p32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6" name="Google Shape;2026;p32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2027" name="Google Shape;2027;p32"/>
          <p:cNvSpPr txBox="1"/>
          <p:nvPr/>
        </p:nvSpPr>
        <p:spPr>
          <a:xfrm>
            <a:off x="1444108" y="3732839"/>
            <a:ext cx="438593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參考作品《王牌對決》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活用攻擊鍵減少輸入指令的難度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攻擊鍵分輕按輕攻擊與長按重攻擊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連按攻擊鍵有簡易連擊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配合方向鍵有不同攻擊動作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2" name="Google Shape;2032;p33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033" name="Google Shape;2033;p3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33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040" name="Google Shape;2040;p3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7" name="Google Shape;2047;p33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048" name="Google Shape;2048;p3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33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058" name="Google Shape;2058;p3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7" name="Google Shape;2067;p33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068" name="Google Shape;2068;p3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0" name="Google Shape;2070;p33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1" name="Google Shape;2071;p33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2" name="Google Shape;2072;p3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3" name="Google Shape;20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33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p33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7" name="Google Shape;2077;p33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78" name="Google Shape;2078;p33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79" name="Google Shape;2079;p33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80" name="Google Shape;2080;p33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81" name="Google Shape;2081;p33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2082" name="Google Shape;2082;p33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3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3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3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3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3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3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3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3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3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3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3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08" name="Google Shape;2108;p33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9" name="Google Shape;2109;p33"/>
          <p:cNvSpPr/>
          <p:nvPr/>
        </p:nvSpPr>
        <p:spPr>
          <a:xfrm>
            <a:off x="1978853" y="464832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3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115" name="Google Shape;2115;p3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1" name="Google Shape;2121;p3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122" name="Google Shape;2122;p3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3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130" name="Google Shape;2130;p3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9" name="Google Shape;2139;p3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140" name="Google Shape;2140;p3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9" name="Google Shape;2149;p3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3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1" name="Google Shape;2151;p3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52" name="Google Shape;2152;p3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53" name="Google Shape;2153;p3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54" name="Google Shape;2154;p3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55" name="Google Shape;2155;p3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56" name="Google Shape;2156;p3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8" name="Google Shape;2158;p3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9" name="Google Shape;2159;p3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0" name="Google Shape;2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3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3" name="Google Shape;2163;p3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4" name="Google Shape;2164;p34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165" name="Google Shape;2165;p34"/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練習模式</a:t>
            </a:r>
            <a:endParaRPr/>
          </a:p>
        </p:txBody>
      </p:sp>
      <p:sp>
        <p:nvSpPr>
          <p:cNvPr id="2166" name="Google Shape;2166;p34"/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7" name="Google Shape;2167;p34"/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</p:txBody>
      </p:sp>
      <p:sp>
        <p:nvSpPr>
          <p:cNvPr id="2168" name="Google Shape;2168;p34"/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2169" name="Google Shape;2169;p34"/>
          <p:cNvGrpSpPr/>
          <p:nvPr/>
        </p:nvGrpSpPr>
        <p:grpSpPr>
          <a:xfrm>
            <a:off x="2035770" y="2954374"/>
            <a:ext cx="8120458" cy="560351"/>
            <a:chOff x="3770" y="0"/>
            <a:chExt cx="8120458" cy="560351"/>
          </a:xfrm>
        </p:grpSpPr>
        <p:sp>
          <p:nvSpPr>
            <p:cNvPr id="2170" name="Google Shape;2170;p34"/>
            <p:cNvSpPr/>
            <p:nvPr/>
          </p:nvSpPr>
          <p:spPr>
            <a:xfrm>
              <a:off x="377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28394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模式選擇</a:t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1979017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 txBox="1"/>
            <p:nvPr/>
          </p:nvSpPr>
          <p:spPr>
            <a:xfrm>
              <a:off x="2259193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關卡設定</a:t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3954264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 txBox="1"/>
            <p:nvPr/>
          </p:nvSpPr>
          <p:spPr>
            <a:xfrm>
              <a:off x="4234440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戰鬥場景</a:t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592951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 txBox="1"/>
            <p:nvPr/>
          </p:nvSpPr>
          <p:spPr>
            <a:xfrm>
              <a:off x="620968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對戰結束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35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183" name="Google Shape;2183;p3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3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3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3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3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9" name="Google Shape;2189;p35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190" name="Google Shape;2190;p3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3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3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3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3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7" name="Google Shape;2197;p35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198" name="Google Shape;2198;p3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7" name="Google Shape;2207;p35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208" name="Google Shape;2208;p3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7" name="Google Shape;2217;p3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3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9" name="Google Shape;2219;p3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20" name="Google Shape;2220;p3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21" name="Google Shape;2221;p3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22" name="Google Shape;2222;p35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23" name="Google Shape;2223;p3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24" name="Google Shape;2224;p3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6" name="Google Shape;2226;p3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7" name="Google Shape;2227;p3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8" name="Google Shape;2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1" name="Google Shape;2231;p35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2" name="Google Shape;2232;p35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33" name="Google Shape;2233;p35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操作配置－搖桿</a:t>
            </a:r>
            <a:endParaRPr/>
          </a:p>
        </p:txBody>
      </p:sp>
      <p:grpSp>
        <p:nvGrpSpPr>
          <p:cNvPr id="2234" name="Google Shape;2234;p35"/>
          <p:cNvGrpSpPr/>
          <p:nvPr/>
        </p:nvGrpSpPr>
        <p:grpSpPr>
          <a:xfrm>
            <a:off x="2651482" y="3294497"/>
            <a:ext cx="6877266" cy="2943167"/>
            <a:chOff x="3928804" y="3409880"/>
            <a:chExt cx="3964015" cy="1696424"/>
          </a:xfrm>
        </p:grpSpPr>
        <p:sp>
          <p:nvSpPr>
            <p:cNvPr id="2235" name="Google Shape;2235;p35"/>
            <p:cNvSpPr/>
            <p:nvPr/>
          </p:nvSpPr>
          <p:spPr>
            <a:xfrm>
              <a:off x="6763664" y="3409880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  <p:sp>
          <p:nvSpPr>
            <p:cNvPr id="2236" name="Google Shape;2236;p35"/>
            <p:cNvSpPr/>
            <p:nvPr/>
          </p:nvSpPr>
          <p:spPr>
            <a:xfrm>
              <a:off x="6204152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近身攻擊</a:t>
              </a:r>
              <a:endParaRPr/>
            </a:p>
          </p:txBody>
        </p:sp>
        <p:sp>
          <p:nvSpPr>
            <p:cNvPr id="2237" name="Google Shape;2237;p35"/>
            <p:cNvSpPr/>
            <p:nvPr/>
          </p:nvSpPr>
          <p:spPr>
            <a:xfrm>
              <a:off x="7328457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銃技攻擊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38" name="Google Shape;2238;p35"/>
            <p:cNvSpPr/>
            <p:nvPr/>
          </p:nvSpPr>
          <p:spPr>
            <a:xfrm>
              <a:off x="6763664" y="4541942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武器攻擊</a:t>
              </a:r>
              <a:endParaRPr/>
            </a:p>
          </p:txBody>
        </p:sp>
        <p:sp>
          <p:nvSpPr>
            <p:cNvPr id="2239" name="Google Shape;2239;p35"/>
            <p:cNvSpPr/>
            <p:nvPr/>
          </p:nvSpPr>
          <p:spPr>
            <a:xfrm>
              <a:off x="3928804" y="3444643"/>
              <a:ext cx="1634352" cy="1634352"/>
            </a:xfrm>
            <a:prstGeom prst="quadArrow">
              <a:avLst>
                <a:gd fmla="val 37492" name="adj1"/>
                <a:gd fmla="val 14991" name="adj2"/>
                <a:gd fmla="val 9628" name="adj3"/>
              </a:avLst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左右移動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3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245" name="Google Shape;2245;p3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3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252" name="Google Shape;2252;p3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9" name="Google Shape;2259;p3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260" name="Google Shape;2260;p3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9" name="Google Shape;2269;p3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270" name="Google Shape;2270;p3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9" name="Google Shape;227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1" name="Google Shape;2281;p3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82" name="Google Shape;228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83" name="Google Shape;228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84" name="Google Shape;2284;p3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85" name="Google Shape;228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86" name="Google Shape;228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8" name="Google Shape;228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9" name="Google Shape;228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0" name="Google Shape;2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3" name="Google Shape;2293;p3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4" name="Google Shape;2294;p36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95" name="Google Shape;2295;p36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操作配置－鍵盤</a:t>
            </a:r>
            <a:endParaRPr/>
          </a:p>
        </p:txBody>
      </p:sp>
      <p:grpSp>
        <p:nvGrpSpPr>
          <p:cNvPr id="2296" name="Google Shape;2296;p36"/>
          <p:cNvGrpSpPr/>
          <p:nvPr/>
        </p:nvGrpSpPr>
        <p:grpSpPr>
          <a:xfrm>
            <a:off x="2528766" y="3717511"/>
            <a:ext cx="7136138" cy="2141826"/>
            <a:chOff x="2461136" y="3427066"/>
            <a:chExt cx="7136138" cy="2141826"/>
          </a:xfrm>
        </p:grpSpPr>
        <p:sp>
          <p:nvSpPr>
            <p:cNvPr id="2297" name="Google Shape;2297;p36"/>
            <p:cNvSpPr/>
            <p:nvPr/>
          </p:nvSpPr>
          <p:spPr>
            <a:xfrm>
              <a:off x="3496660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Ｗ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3633658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Ｓ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2461136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Ａ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左移</a:t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4800614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Ｄ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右移</a:t>
              </a: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7334263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7471261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8638217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Ｋ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8501754" y="3427066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Ｉ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37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2310" name="Google Shape;2310;p3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6" name="Google Shape;2316;p37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2317" name="Google Shape;2317;p3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4" name="Google Shape;2324;p37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2325" name="Google Shape;2325;p3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4" name="Google Shape;2334;p37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2335" name="Google Shape;2335;p3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4" name="Google Shape;2344;p37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5" name="Google Shape;2345;p37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6" name="Google Shape;2346;p37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7" name="Google Shape;2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p37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349" name="Google Shape;2349;p3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1" name="Google Shape;2351;p37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352" name="Google Shape;2352;p37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353" name="Google Shape;2353;p37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354" name="Google Shape;2354;p37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2355" name="Google Shape;2355;p37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6" name="Google Shape;2356;p37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7" name="Google Shape;2357;p3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8" name="Google Shape;23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7"/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報告完畢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82" name="Google Shape;282;p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89" name="Google Shape;289;p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97" name="Google Shape;297;p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307" name="Google Shape;307;p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20" name="Google Shape;320;p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2" name="Google Shape;322;p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4" name="Google Shape;3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329" name="Google Shape;329;p4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台灣格鬥遊戲玩家除了關注遊戲新作、國際電競賽事之外，不少對台灣格鬥遊戲的發展仍有所期待，因此決定打造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獨特的架構與世界觀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開發並推動國內格鬥遊戲風氣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，並在細節上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引起台灣玩家或格鬥遊戲玩家之間的共鳴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/>
          </a:p>
        </p:txBody>
      </p:sp>
      <p:cxnSp>
        <p:nvCxnSpPr>
          <p:cNvPr id="330" name="Google Shape;330;p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31" name="Google Shape;331;p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32" name="Google Shape;332;p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33" name="Google Shape;333;p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339" name="Google Shape;339;p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346" name="Google Shape;346;p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5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354" name="Google Shape;354;p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5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364" name="Google Shape;364;p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5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74" name="Google Shape;374;p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6" name="Google Shape;376;p5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5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5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84" name="Google Shape;384;p5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85" name="Google Shape;385;p5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86" name="Google Shape;386;p5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87" name="Google Shape;387;p5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388" name="Google Shape;388;p5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414" name="Google Shape;414;p5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5"/>
          <p:cNvSpPr/>
          <p:nvPr/>
        </p:nvSpPr>
        <p:spPr>
          <a:xfrm>
            <a:off x="4890068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421" name="Google Shape;421;p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428" name="Google Shape;428;p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436" name="Google Shape;436;p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446" name="Google Shape;446;p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58" name="Google Shape;458;p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59" name="Google Shape;459;p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60" name="Google Shape;460;p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61" name="Google Shape;461;p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62" name="Google Shape;462;p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4" name="Google Shape;464;p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5" name="Google Shape;465;p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6" name="Google Shape;4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</a:t>
            </a:r>
            <a:endParaRPr/>
          </a:p>
        </p:txBody>
      </p:sp>
      <p:sp>
        <p:nvSpPr>
          <p:cNvPr id="471" name="Google Shape;471;p6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參考近年上市格鬥遊戲，進行下列主題概述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基本配置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遊戲模式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操作概述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</a:t>
            </a:r>
            <a:endParaRPr/>
          </a:p>
        </p:txBody>
      </p:sp>
      <p:grpSp>
        <p:nvGrpSpPr>
          <p:cNvPr id="472" name="Google Shape;472;p6"/>
          <p:cNvGrpSpPr/>
          <p:nvPr/>
        </p:nvGrpSpPr>
        <p:grpSpPr>
          <a:xfrm>
            <a:off x="6858480" y="3207823"/>
            <a:ext cx="4110631" cy="2464008"/>
            <a:chOff x="6891248" y="3302455"/>
            <a:chExt cx="4110631" cy="2464008"/>
          </a:xfrm>
        </p:grpSpPr>
        <p:pic>
          <p:nvPicPr>
            <p:cNvPr descr="STREET FIGHTER V CHAMPION EDITION 官方線上指南" id="473" name="Google Shape;47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91248" y="3383357"/>
              <a:ext cx="1648428" cy="1257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uilty Gear -Strive- | Guilty Gear Wiki | Fandom" id="474" name="Google Shape;47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1248" y="4754473"/>
              <a:ext cx="3607963" cy="101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スポーツ大会 競技説明 - 大乱闘スマッシュブラザーズSPECIAL" id="475" name="Google Shape;47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06365" y="3302455"/>
              <a:ext cx="2895514" cy="14409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7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481" name="Google Shape;481;p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7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488" name="Google Shape;488;p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7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496" name="Google Shape;496;p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7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506" name="Google Shape;506;p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18" name="Google Shape;518;p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19" name="Google Shape;519;p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20" name="Google Shape;520;p7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21" name="Google Shape;521;p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22" name="Google Shape;522;p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4" name="Google Shape;524;p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6" name="Google Shape;5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7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作品概述－基本配置</a:t>
            </a:r>
            <a:endParaRPr/>
          </a:p>
        </p:txBody>
      </p:sp>
      <p:sp>
        <p:nvSpPr>
          <p:cNvPr id="531" name="Google Shape;531;p7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運行平台：PC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遊戲類型：3D橫版格鬥遊戲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遊戲族群：年輕族群，中度遊戲玩家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遊戲人數：1~2人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操控設備：鍵盤、搖桿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角色數量：8位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8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537" name="Google Shape;537;p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8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544" name="Google Shape;544;p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8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552" name="Google Shape;552;p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8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562" name="Google Shape;562;p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77516"/>
            <a:ext cx="4965988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75" name="Google Shape;575;p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76" name="Google Shape;576;p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77" name="Google Shape;577;p8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78" name="Google Shape;578;p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79" name="Google Shape;579;p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1" name="Google Shape;581;p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3" name="Google Shape;5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p8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8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作品概述－遊戲模式</a:t>
            </a:r>
            <a:endParaRPr/>
          </a:p>
        </p:txBody>
      </p:sp>
      <p:sp>
        <p:nvSpPr>
          <p:cNvPr id="588" name="Google Shape;588;p8"/>
          <p:cNvSpPr txBox="1"/>
          <p:nvPr/>
        </p:nvSpPr>
        <p:spPr>
          <a:xfrm>
            <a:off x="1444108" y="3732839"/>
            <a:ext cx="438593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快打旋風系列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》、《拳皇系列》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回合KO制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連招系統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594" name="Google Shape;594;p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601" name="Google Shape;601;p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609" name="Google Shape;609;p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619" name="Google Shape;619;p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516"/>
            <a:ext cx="4964796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p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32" name="Google Shape;632;p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33" name="Google Shape;633;p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34" name="Google Shape;634;p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35" name="Google Shape;635;p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36" name="Google Shape;636;p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38" name="Google Shape;638;p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9" name="Google Shape;639;p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0" name="Google Shape;6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p9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作品概述－操作概述</a:t>
            </a:r>
            <a:endParaRPr/>
          </a:p>
        </p:txBody>
      </p:sp>
      <p:sp>
        <p:nvSpPr>
          <p:cNvPr id="645" name="Google Shape;645;p9"/>
          <p:cNvSpPr txBox="1"/>
          <p:nvPr/>
        </p:nvSpPr>
        <p:spPr>
          <a:xfrm>
            <a:off x="1444108" y="3732839"/>
            <a:ext cx="438653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死神VS火影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容易上手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2021-10-03T17:53:59Z</dcterms:created>
  <dc:creator>Centon 千童古</dc:creator>
</cp:coreProperties>
</file>